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Roboto"/>
      <p:regular r:id="rId16"/>
      <p:bold r:id="rId17"/>
      <p:italic r:id="rId18"/>
      <p:boldItalic r:id="rId19"/>
    </p:embeddedFont>
    <p:embeddedFont>
      <p:font typeface="Montserrat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0DAF2E6-09B9-4D63-95DF-2242B3378A09}">
  <a:tblStyle styleId="{70DAF2E6-09B9-4D63-95DF-2242B3378A0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regular.fntdata"/><Relationship Id="rId22" Type="http://schemas.openxmlformats.org/officeDocument/2006/relationships/font" Target="fonts/Montserrat-italic.fntdata"/><Relationship Id="rId21" Type="http://schemas.openxmlformats.org/officeDocument/2006/relationships/font" Target="fonts/Montserrat-bold.fntdata"/><Relationship Id="rId24" Type="http://schemas.openxmlformats.org/officeDocument/2006/relationships/font" Target="fonts/Lato-regular.fntdata"/><Relationship Id="rId23" Type="http://schemas.openxmlformats.org/officeDocument/2006/relationships/font" Target="fonts/Montserra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7" Type="http://schemas.openxmlformats.org/officeDocument/2006/relationships/font" Target="fonts/Lato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19" Type="http://schemas.openxmlformats.org/officeDocument/2006/relationships/font" Target="fonts/Roboto-boldItalic.fntdata"/><Relationship Id="rId18" Type="http://schemas.openxmlformats.org/officeDocument/2006/relationships/font" Target="fonts/Robo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b6301c0a3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b6301c0a3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b6301c0a3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cb6301c0a3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cb6301c0a3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cb6301c0a3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cb6301c0a3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cb6301c0a3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title"/>
          </p:nvPr>
        </p:nvSpPr>
        <p:spPr>
          <a:xfrm>
            <a:off x="311700" y="0"/>
            <a:ext cx="8520600" cy="76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Montserrat"/>
                <a:ea typeface="Montserrat"/>
                <a:cs typeface="Montserrat"/>
                <a:sym typeface="Montserrat"/>
              </a:rPr>
              <a:t>Panther Creek High School</a:t>
            </a:r>
            <a:endParaRPr b="1"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Montserrat"/>
                <a:ea typeface="Montserrat"/>
                <a:cs typeface="Montserrat"/>
                <a:sym typeface="Montserrat"/>
              </a:rPr>
              <a:t>1st Semester Exam </a:t>
            </a:r>
            <a:r>
              <a:rPr b="1" lang="en" sz="1800">
                <a:latin typeface="Montserrat"/>
                <a:ea typeface="Montserrat"/>
                <a:cs typeface="Montserrat"/>
                <a:sym typeface="Montserrat"/>
              </a:rPr>
              <a:t>Schedule</a:t>
            </a:r>
            <a:r>
              <a:rPr b="1" lang="en" sz="1800">
                <a:latin typeface="Montserrat"/>
                <a:ea typeface="Montserrat"/>
                <a:cs typeface="Montserrat"/>
                <a:sym typeface="Montserrat"/>
              </a:rPr>
              <a:t> 2023-2024</a:t>
            </a:r>
            <a:endParaRPr b="1"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00" name="Google Shape;100;p25"/>
          <p:cNvGraphicFramePr/>
          <p:nvPr/>
        </p:nvGraphicFramePr>
        <p:xfrm>
          <a:off x="61550" y="76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{70DAF2E6-09B9-4D63-95DF-2242B3378A09}</a:tableStyleId>
              </a:tblPr>
              <a:tblGrid>
                <a:gridCol w="1746000"/>
                <a:gridCol w="1775700"/>
                <a:gridCol w="1841225"/>
                <a:gridCol w="1850450"/>
                <a:gridCol w="1807500"/>
              </a:tblGrid>
              <a:tr h="514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Wednesday, 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January 17, 2024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Thursday, 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January 18, 2024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Friday, 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January 19, 2024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Monday, 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January 22, 2024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Tuesday, 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January 23, 2024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  <a:tr h="563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1st Period Exam</a:t>
                      </a:r>
                      <a:endParaRPr b="1" sz="1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7:25 - 12:10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2nd Period Exam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7:25 - 12:10</a:t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3rd Period Exam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7:25 - 12:10</a:t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4th Period Exam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7:25 - 12:10</a:t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Make Up Exams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7:25 - 12:10</a:t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Bag Lunch Pick Up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(if needed)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Bag Lunch Pick Up 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(if needed)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Bag Lunch Pick Up 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(if needed)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Bag Lunch Pick Up 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(if needed)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Bag Lunch Pick Up 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(if needed)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12:18 Bus Run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12:18 Bus Run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12:18 Bus Run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12:18 Bus Run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12:18 Bus Run</a:t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5325">
                <a:tc gridSpan="5"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All </a:t>
                      </a:r>
                      <a:r>
                        <a:rPr b="1" lang="en" sz="1000" u="sng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teacher-made exams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will be administered during the corresponding class period. 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Teachers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</a:t>
                      </a:r>
                      <a:r>
                        <a:rPr b="1" lang="en" sz="1000" u="sng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DO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have the option of submitting a request for a class 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project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to act as their exam. Submit to Mapp.</a:t>
                      </a:r>
                      <a:endParaRPr b="1" sz="1000">
                        <a:solidFill>
                          <a:srgbClr val="3C78D8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All </a:t>
                      </a:r>
                      <a:r>
                        <a:rPr b="1" lang="en" sz="1000" u="sng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state-standardized exams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(EOC and some CTE ) will be administered </a:t>
                      </a:r>
                      <a:r>
                        <a:rPr b="1" lang="en" sz="1000" u="sng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on campus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during the corresponding class period. This applies to all students whether enrolled in PC or NCVPS.  </a:t>
                      </a:r>
                      <a:endParaRPr b="1" sz="1000">
                        <a:solidFill>
                          <a:srgbClr val="3C78D8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2100" lvl="0" marL="4572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78D8"/>
                        </a:buClr>
                        <a:buSzPts val="1000"/>
                        <a:buFont typeface="Lato"/>
                        <a:buChar char="●"/>
                      </a:pP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EOCs: Biology, English II, Math 1, and Math 3</a:t>
                      </a:r>
                      <a:endParaRPr b="1" sz="1000">
                        <a:solidFill>
                          <a:srgbClr val="3C78D8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2100" lvl="0" marL="4572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78D8"/>
                        </a:buClr>
                        <a:buSzPts val="1000"/>
                        <a:buFont typeface="Lato"/>
                        <a:buChar char="●"/>
                      </a:pPr>
                      <a:r>
                        <a:rPr b="1" lang="en" sz="1000">
                          <a:solidFill>
                            <a:srgbClr val="3C78D8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CTE: based on course and whether other credential exams are completed</a:t>
                      </a:r>
                      <a:endParaRPr b="1" sz="1000">
                        <a:solidFill>
                          <a:srgbClr val="3C78D8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i="1" sz="1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Senior Exemptions - </a:t>
                      </a: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 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2100" lvl="0" marL="4572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Lato"/>
                        <a:buChar char="●"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Students must have a projected final grade of  B or higher.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2100" lvl="0" marL="4572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Lato"/>
                        <a:buChar char="●"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Students must have 10 </a:t>
                      </a: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absences</a:t>
                      </a: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 or fewer.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2100" lvl="0" marL="4572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Lato"/>
                        <a:buChar char="●"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Students cannot be exempted from state tests.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 </a:t>
                      </a:r>
                      <a:r>
                        <a:rPr b="1" i="1" lang="en" sz="1000" u="sng">
                          <a:latin typeface="Lato"/>
                          <a:ea typeface="Lato"/>
                          <a:cs typeface="Lato"/>
                          <a:sym typeface="Lato"/>
                        </a:rPr>
                        <a:t>Seniors</a:t>
                      </a:r>
                      <a:r>
                        <a:rPr b="1" i="1" lang="en" sz="1000" u="sng">
                          <a:latin typeface="Lato"/>
                          <a:ea typeface="Lato"/>
                          <a:cs typeface="Lato"/>
                          <a:sym typeface="Lato"/>
                        </a:rPr>
                        <a:t> can be required to complete in class projects, which will act as a final exam. </a:t>
                      </a:r>
                      <a:endParaRPr b="1" i="1" sz="1000" u="sng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latin typeface="Lato"/>
                          <a:ea typeface="Lato"/>
                          <a:cs typeface="Lato"/>
                          <a:sym typeface="Lato"/>
                        </a:rPr>
                        <a:t>Note: All Seniors in a CTE course must have a POL (Proof of Learning) - they are not exempt. The CTE teacher will provide more detail.</a:t>
                      </a:r>
                      <a:endParaRPr b="1" sz="10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</a:tbl>
          </a:graphicData>
        </a:graphic>
      </p:graphicFrame>
      <p:pic>
        <p:nvPicPr>
          <p:cNvPr id="101" name="Google Shape;10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50" y="0"/>
            <a:ext cx="1105750" cy="76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5"/>
          <p:cNvSpPr txBox="1"/>
          <p:nvPr/>
        </p:nvSpPr>
        <p:spPr>
          <a:xfrm>
            <a:off x="7546675" y="374825"/>
            <a:ext cx="1478100" cy="3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DB0962"/>
                </a:solidFill>
              </a:rPr>
              <a:t>Updated 11.22.23</a:t>
            </a:r>
            <a:endParaRPr b="1" sz="1200">
              <a:solidFill>
                <a:srgbClr val="DB096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 txBox="1"/>
          <p:nvPr>
            <p:ph type="title"/>
          </p:nvPr>
        </p:nvSpPr>
        <p:spPr>
          <a:xfrm>
            <a:off x="129825" y="445025"/>
            <a:ext cx="881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latin typeface="Raleway"/>
                <a:ea typeface="Raleway"/>
                <a:cs typeface="Raleway"/>
                <a:sym typeface="Raleway"/>
              </a:rPr>
              <a:t>Final Exam Information 2023-2024</a:t>
            </a:r>
            <a:endParaRPr b="1" sz="26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8" name="Google Shape;10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</a:pP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All final exams will count for </a:t>
            </a: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20% of the student’s final course grade.</a:t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</a:pP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Exams can positively or negatively impact the final course grade depending on the exam grade.</a:t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Raleway"/>
              <a:buChar char="○"/>
            </a:pPr>
            <a:r>
              <a:rPr lang="en" sz="17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If students choose to take the exam but are exempt, the grade will </a:t>
            </a:r>
            <a:r>
              <a:rPr b="1" lang="en" sz="17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STILL </a:t>
            </a:r>
            <a:r>
              <a:rPr lang="en" sz="17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count (positively or negatively). </a:t>
            </a:r>
            <a:endParaRPr sz="19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</a:pP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If a student does not take the exam, a zero will be averaged as 20% of the final course grade.</a:t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</a:pP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Breakfast and lunch will be made available to students on exam days.</a:t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</a:pP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Students who do not have an exam scheduled on a particular day do not need to report to campus that day.</a:t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</a:pP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Students </a:t>
            </a:r>
            <a:r>
              <a:rPr b="1"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may not</a:t>
            </a: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be checked out earlier than the end of the exam session (12:10 pm).</a:t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8385200" y="4624150"/>
            <a:ext cx="353700" cy="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2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7"/>
          <p:cNvSpPr txBox="1"/>
          <p:nvPr>
            <p:ph type="title"/>
          </p:nvPr>
        </p:nvSpPr>
        <p:spPr>
          <a:xfrm>
            <a:off x="129825" y="345775"/>
            <a:ext cx="8938800" cy="66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latin typeface="Raleway"/>
                <a:ea typeface="Raleway"/>
                <a:cs typeface="Raleway"/>
                <a:sym typeface="Raleway"/>
              </a:rPr>
              <a:t>State EOC/CTE Exam</a:t>
            </a:r>
            <a:r>
              <a:rPr b="1" lang="en" sz="2600">
                <a:latin typeface="Raleway"/>
                <a:ea typeface="Raleway"/>
                <a:cs typeface="Raleway"/>
                <a:sym typeface="Raleway"/>
              </a:rPr>
              <a:t>s</a:t>
            </a:r>
            <a:endParaRPr b="1" sz="26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5" name="Google Shape;115;p27"/>
          <p:cNvSpPr txBox="1"/>
          <p:nvPr>
            <p:ph idx="1" type="body"/>
          </p:nvPr>
        </p:nvSpPr>
        <p:spPr>
          <a:xfrm>
            <a:off x="239700" y="1063275"/>
            <a:ext cx="8709000" cy="350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</a:pP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All </a:t>
            </a:r>
            <a:r>
              <a:rPr b="1"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state exams</a:t>
            </a:r>
            <a:r>
              <a:rPr lang="en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(EOC and some CTE) will be administered in-person, on-campus for all students enrolled in a course with one of these exams:</a:t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EOCs:  Biology, English II, NC Math 1, and NC Math 3</a:t>
            </a:r>
            <a:endParaRPr sz="16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Specific CTE courses - teacher will communicate to students.  List is provided on slide 4. </a:t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State exams are 20% of the final course grade.</a:t>
            </a:r>
            <a:endParaRPr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6" name="Google Shape;116;p27"/>
          <p:cNvSpPr txBox="1"/>
          <p:nvPr/>
        </p:nvSpPr>
        <p:spPr>
          <a:xfrm>
            <a:off x="8359275" y="4624150"/>
            <a:ext cx="379800" cy="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3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8"/>
          <p:cNvSpPr txBox="1"/>
          <p:nvPr>
            <p:ph type="title"/>
          </p:nvPr>
        </p:nvSpPr>
        <p:spPr>
          <a:xfrm>
            <a:off x="129825" y="219725"/>
            <a:ext cx="8818800" cy="5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latin typeface="Raleway"/>
                <a:ea typeface="Raleway"/>
                <a:cs typeface="Raleway"/>
                <a:sym typeface="Raleway"/>
              </a:rPr>
              <a:t>CTE - State Tests</a:t>
            </a:r>
            <a:endParaRPr b="1" sz="2600">
              <a:highlight>
                <a:schemeClr val="accent6"/>
              </a:highlight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2" name="Google Shape;122;p28"/>
          <p:cNvSpPr txBox="1"/>
          <p:nvPr>
            <p:ph idx="1" type="body"/>
          </p:nvPr>
        </p:nvSpPr>
        <p:spPr>
          <a:xfrm>
            <a:off x="311700" y="808925"/>
            <a:ext cx="8520600" cy="375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The following CTE courses will have state exams in-person:</a:t>
            </a:r>
            <a:endParaRPr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Accounting 1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Apparel and Textile Production 1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Food and Nutrition 1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Food and Nutrition 2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Interior Design Fundamentals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Business Essentials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Project Management 1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Principles of Family and Human Services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8"/>
          <p:cNvSpPr txBox="1"/>
          <p:nvPr/>
        </p:nvSpPr>
        <p:spPr>
          <a:xfrm>
            <a:off x="8471650" y="4624150"/>
            <a:ext cx="267300" cy="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4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